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24"/>
  </p:handoutMasterIdLst>
  <p:sldIdLst>
    <p:sldId id="256" r:id="rId2"/>
    <p:sldId id="258" r:id="rId3"/>
    <p:sldId id="257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DCFCDCD-1C2F-4EEE-953C-50567FE2C7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0FD181-639D-4297-8F2A-21B16F23C4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BC6C-1941-4905-869B-97CA1ED5D5F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2ACB36-B031-4446-A7FA-E5063BAD0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FB3690-9AC2-4B38-831E-470D88698E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6C2B1-1653-4DF5-B0D0-B2B751D33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23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0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28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5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91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50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6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8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2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4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8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4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1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1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1A1FF0-ACE8-4EAC-BAF7-99B7C81AD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1" y="765544"/>
            <a:ext cx="8676168" cy="1818168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出版産業における個人加盟ユニオンの現状と支援体制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1015ED00-87D7-456B-A36F-1FEFC5B9F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930" y="2828260"/>
            <a:ext cx="8463517" cy="51036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800" b="1" dirty="0">
                <a:solidFill>
                  <a:srgbClr val="00B050"/>
                </a:solidFill>
              </a:rPr>
              <a:t>出版情報関連ユニオン（出版ユニオン）の運営</a:t>
            </a: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79A128DF-E0F7-4FAE-AD63-8FBA8ED0D553}"/>
              </a:ext>
            </a:extLst>
          </p:cNvPr>
          <p:cNvSpPr txBox="1">
            <a:spLocks/>
          </p:cNvSpPr>
          <p:nvPr/>
        </p:nvSpPr>
        <p:spPr>
          <a:xfrm>
            <a:off x="2636874" y="4869712"/>
            <a:ext cx="7113182" cy="1711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報告　住田 治人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　　　出版労連　組織・争議対策部　副部長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　　　出版情報関連ユニオン　書記長</a:t>
            </a:r>
          </a:p>
        </p:txBody>
      </p:sp>
    </p:spTree>
    <p:extLst>
      <p:ext uri="{BB962C8B-B14F-4D97-AF65-F5344CB8AC3E}">
        <p14:creationId xmlns:p14="http://schemas.microsoft.com/office/powerpoint/2010/main" val="131735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E6CE2-26C8-41E2-8C47-0AB20FF1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572"/>
          </a:xfrm>
        </p:spPr>
        <p:txBody>
          <a:bodyPr>
            <a:normAutofit/>
          </a:bodyPr>
          <a:lstStyle/>
          <a:p>
            <a:r>
              <a:rPr lang="ja-JP" altLang="en-US" dirty="0"/>
              <a:t>出版情報関連ユニオンの組織</a:t>
            </a:r>
            <a:r>
              <a:rPr lang="en-US" altLang="ja-JP" dirty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67E5E9-797A-453C-9EC1-8DED9A27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5" y="1403499"/>
            <a:ext cx="9505506" cy="5326910"/>
          </a:xfrm>
        </p:spPr>
        <p:txBody>
          <a:bodyPr>
            <a:normAutofit lnSpcReduction="10000"/>
          </a:bodyPr>
          <a:lstStyle/>
          <a:p>
            <a:r>
              <a:rPr lang="ja-JP" altLang="ja-JP" sz="2400" dirty="0"/>
              <a:t>体制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ja-JP" sz="2400" dirty="0"/>
              <a:t>委員長</a:t>
            </a:r>
            <a:r>
              <a:rPr lang="en-US" altLang="ja-JP" sz="2400" dirty="0"/>
              <a:t>=</a:t>
            </a:r>
            <a:r>
              <a:rPr lang="ja-JP" altLang="ja-JP" sz="2400" dirty="0"/>
              <a:t>本部役員</a:t>
            </a:r>
            <a:r>
              <a:rPr lang="ja-JP" altLang="en-US" sz="2400" dirty="0"/>
              <a:t>　</a:t>
            </a:r>
            <a:r>
              <a:rPr lang="ja-JP" altLang="ja-JP" sz="2400" dirty="0"/>
              <a:t>／</a:t>
            </a:r>
            <a:r>
              <a:rPr lang="ja-JP" altLang="en-US" sz="2400" dirty="0"/>
              <a:t>　</a:t>
            </a:r>
            <a:r>
              <a:rPr lang="ja-JP" altLang="ja-JP" sz="2400" dirty="0"/>
              <a:t>書記長</a:t>
            </a:r>
            <a:r>
              <a:rPr lang="en-US" altLang="ja-JP" sz="2400" dirty="0"/>
              <a:t>=</a:t>
            </a:r>
            <a:r>
              <a:rPr lang="ja-JP" altLang="ja-JP" sz="2400" dirty="0"/>
              <a:t>専従者</a:t>
            </a:r>
          </a:p>
          <a:p>
            <a:r>
              <a:rPr lang="ja-JP" altLang="ja-JP" sz="2400" dirty="0"/>
              <a:t>オルグ</a:t>
            </a:r>
            <a:r>
              <a:rPr lang="en-US" altLang="ja-JP" sz="2400" dirty="0"/>
              <a:t>=OB</a:t>
            </a:r>
            <a:r>
              <a:rPr lang="ja-JP" altLang="ja-JP" sz="2400" dirty="0" err="1"/>
              <a:t>、</a:t>
            </a:r>
            <a:r>
              <a:rPr lang="ja-JP" altLang="ja-JP" sz="2400" dirty="0"/>
              <a:t>単組組合員</a:t>
            </a:r>
          </a:p>
          <a:p>
            <a:pPr marL="0" indent="0">
              <a:buNone/>
            </a:pPr>
            <a:r>
              <a:rPr lang="ja-JP" altLang="en-US" sz="2400" dirty="0"/>
              <a:t>　　　　</a:t>
            </a:r>
            <a:r>
              <a:rPr lang="ja-JP" altLang="ja-JP" sz="2400" dirty="0"/>
              <a:t>中執、組織・争対部、地協委員、小共闘委員経験者</a:t>
            </a:r>
          </a:p>
          <a:p>
            <a:pPr marL="0" indent="0">
              <a:buNone/>
            </a:pPr>
            <a:r>
              <a:rPr lang="ja-JP" altLang="en-US" sz="2400" dirty="0"/>
              <a:t>　　　　</a:t>
            </a:r>
            <a:r>
              <a:rPr lang="ja-JP" altLang="ja-JP" sz="2400" dirty="0"/>
              <a:t>本部、組織・争対部、労働相談室、専従者配置、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サポート</a:t>
            </a:r>
            <a:r>
              <a:rPr lang="ja-JP" altLang="ja-JP" sz="2400" dirty="0"/>
              <a:t>体制の確立と連携</a:t>
            </a:r>
          </a:p>
          <a:p>
            <a:r>
              <a:rPr lang="ja-JP" altLang="ja-JP" sz="2400" dirty="0"/>
              <a:t>労働相談体制の確立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ja-JP" sz="2400" dirty="0"/>
              <a:t>・・・相談日の定例化とローテーション体制、相談員の充実</a:t>
            </a:r>
          </a:p>
          <a:p>
            <a:endParaRPr lang="en-US" altLang="ja-JP" sz="2400" dirty="0"/>
          </a:p>
          <a:p>
            <a:r>
              <a:rPr lang="ja-JP" altLang="ja-JP" sz="2400" dirty="0"/>
              <a:t>【課題】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r>
              <a:rPr lang="en-US" altLang="ja-JP" sz="2400" dirty="0"/>
              <a:t>65</a:t>
            </a:r>
            <a:r>
              <a:rPr lang="ja-JP" altLang="ja-JP" sz="2400" dirty="0"/>
              <a:t>歳までの雇用延長問題</a:t>
            </a:r>
            <a:r>
              <a:rPr lang="ja-JP" altLang="en-US" sz="2400" dirty="0"/>
              <a:t>、オルグの</a:t>
            </a:r>
            <a:r>
              <a:rPr lang="ja-JP" altLang="ja-JP" sz="2400" dirty="0"/>
              <a:t>世代交代と後継の育成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18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2BAB5B-0F80-400B-994C-1E4FE798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4409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出版情報関連ユニオンの組織</a:t>
            </a:r>
            <a:r>
              <a:rPr lang="en-US" altLang="ja-JP" dirty="0"/>
              <a:t>(3)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3BDFF-7AE1-4559-8A45-3419077B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" y="1148316"/>
            <a:ext cx="9452344" cy="563525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600" dirty="0"/>
              <a:t>(3)</a:t>
            </a:r>
            <a:r>
              <a:rPr lang="ja-JP" altLang="ja-JP" sz="2600" dirty="0"/>
              <a:t>組織の基礎単位</a:t>
            </a:r>
            <a:r>
              <a:rPr lang="en-US" altLang="ja-JP" sz="2600" dirty="0"/>
              <a:t>=</a:t>
            </a:r>
            <a:r>
              <a:rPr lang="ja-JP" altLang="en-US" sz="2600" dirty="0"/>
              <a:t>支部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　支部は、要求に応じて設立する</a:t>
            </a:r>
            <a:endParaRPr lang="en-US" altLang="ja-JP" sz="2600" dirty="0"/>
          </a:p>
          <a:p>
            <a:r>
              <a:rPr lang="ja-JP" altLang="ja-JP" sz="2600" dirty="0"/>
              <a:t>地域支部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東京（中部支部、西部支部、北部支部）、京都支部、大阪支部</a:t>
            </a:r>
            <a:endParaRPr lang="ja-JP" altLang="ja-JP" sz="2600" dirty="0"/>
          </a:p>
          <a:p>
            <a:r>
              <a:rPr lang="ja-JP" altLang="en-US" sz="2600" dirty="0"/>
              <a:t>業種別支部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取次支部、専門紙誌支部</a:t>
            </a:r>
            <a:endParaRPr lang="en-US" altLang="ja-JP" sz="2600" dirty="0"/>
          </a:p>
          <a:p>
            <a:r>
              <a:rPr lang="ja-JP" altLang="en-US" sz="2600" dirty="0"/>
              <a:t>雇用形態別支部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派遣支部、管理職支部</a:t>
            </a:r>
            <a:endParaRPr lang="en-US" altLang="ja-JP" sz="2600" dirty="0"/>
          </a:p>
          <a:p>
            <a:r>
              <a:rPr lang="ja-JP" altLang="en-US" sz="2600" dirty="0"/>
              <a:t>支部の独立性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支部は、単組としての要件を備える（ストライキ権の確立）</a:t>
            </a:r>
            <a:endParaRPr lang="en-US" altLang="ja-JP" sz="2600" dirty="0"/>
          </a:p>
          <a:p>
            <a:r>
              <a:rPr lang="ja-JP" altLang="en-US" sz="2600" dirty="0"/>
              <a:t>大会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代議員大会（代議員＝支部毎に</a:t>
            </a:r>
            <a:r>
              <a:rPr lang="en-US" altLang="ja-JP" sz="2600" dirty="0"/>
              <a:t>5</a:t>
            </a:r>
            <a:r>
              <a:rPr lang="ja-JP" altLang="en-US" sz="2600" dirty="0"/>
              <a:t>人に</a:t>
            </a:r>
            <a:r>
              <a:rPr lang="en-US" altLang="ja-JP" sz="2600" dirty="0"/>
              <a:t>1</a:t>
            </a:r>
            <a:r>
              <a:rPr lang="ja-JP" altLang="en-US" sz="2600" dirty="0"/>
              <a:t>人）</a:t>
            </a:r>
            <a:endParaRPr lang="en-US" altLang="ja-JP" sz="2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82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F8322F-0B6A-4558-AE89-1D56681C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440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出版ユニオンの運動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2F44BE-9FF2-424C-A4D1-EB245B92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4009"/>
            <a:ext cx="8596668" cy="4797353"/>
          </a:xfrm>
        </p:spPr>
        <p:txBody>
          <a:bodyPr>
            <a:normAutofit fontScale="92500" lnSpcReduction="20000"/>
          </a:bodyPr>
          <a:lstStyle/>
          <a:p>
            <a:r>
              <a:rPr lang="ja-JP" altLang="ja-JP" sz="3200" dirty="0"/>
              <a:t>雇用・労働条件を守る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労働相談室と相談体制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日常の支部ミーティングでの学習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労働法講座（</a:t>
            </a:r>
            <a:r>
              <a:rPr lang="en-US" altLang="ja-JP" sz="3200" dirty="0"/>
              <a:t>5</a:t>
            </a:r>
            <a:r>
              <a:rPr lang="ja-JP" altLang="en-US" sz="3200" dirty="0"/>
              <a:t>回講座）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求職者懇談会</a:t>
            </a:r>
            <a:endParaRPr lang="en-US" altLang="ja-JP" sz="3200" dirty="0"/>
          </a:p>
          <a:p>
            <a:r>
              <a:rPr lang="ja-JP" altLang="ja-JP" sz="3200" dirty="0"/>
              <a:t>【課題】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</a:t>
            </a:r>
            <a:r>
              <a:rPr lang="en-US" altLang="ja-JP" sz="3200" dirty="0"/>
              <a:t>▼</a:t>
            </a:r>
            <a:r>
              <a:rPr lang="ja-JP" altLang="ja-JP" sz="3200" dirty="0"/>
              <a:t>要求提出職場の減少、要求基準の活用</a:t>
            </a:r>
          </a:p>
          <a:p>
            <a:pPr marL="0" indent="0">
              <a:buNone/>
            </a:pPr>
            <a:r>
              <a:rPr lang="ja-JP" altLang="en-US" sz="3200" dirty="0"/>
              <a:t>　　</a:t>
            </a:r>
            <a:r>
              <a:rPr lang="en-US" altLang="ja-JP" sz="3200" dirty="0"/>
              <a:t>▼</a:t>
            </a:r>
            <a:r>
              <a:rPr lang="ja-JP" altLang="ja-JP" sz="3200" dirty="0"/>
              <a:t>合同支部のあり方と統一要求・対角線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　</a:t>
            </a:r>
            <a:r>
              <a:rPr lang="ja-JP" altLang="ja-JP" sz="3200" dirty="0"/>
              <a:t>交渉方式の継承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792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144D05-37DD-4EB8-A5FD-BCE8CAFA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7702"/>
            <a:ext cx="8596668" cy="1320800"/>
          </a:xfrm>
        </p:spPr>
        <p:txBody>
          <a:bodyPr/>
          <a:lstStyle/>
          <a:p>
            <a:r>
              <a:rPr lang="ja-JP" altLang="en-US" dirty="0"/>
              <a:t>出版ユニオンの運動</a:t>
            </a:r>
            <a:r>
              <a:rPr lang="en-US" altLang="ja-JP" dirty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1D0EFD-912E-4507-9E77-933D4866E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38102"/>
            <a:ext cx="8596668" cy="1624602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/>
              <a:t>企業内最賃要求時間額</a:t>
            </a:r>
            <a:r>
              <a:rPr lang="en-US" altLang="ja-JP" sz="2800" dirty="0"/>
              <a:t>1,500</a:t>
            </a:r>
            <a:r>
              <a:rPr lang="ja-JP" altLang="en-US" sz="2800" dirty="0"/>
              <a:t>円の実現</a:t>
            </a:r>
            <a:endParaRPr lang="en-US" altLang="ja-JP" sz="2800" dirty="0"/>
          </a:p>
          <a:p>
            <a:r>
              <a:rPr lang="ja-JP" altLang="ja-JP" sz="2800" dirty="0"/>
              <a:t>「出版ミニマム」設定</a:t>
            </a:r>
            <a:endParaRPr lang="en-US" altLang="ja-JP" sz="2800" dirty="0"/>
          </a:p>
          <a:p>
            <a:pPr marL="0" indent="0" algn="r">
              <a:buNone/>
            </a:pPr>
            <a:r>
              <a:rPr lang="ja-JP" altLang="en-US" sz="2800" dirty="0"/>
              <a:t>　　</a:t>
            </a:r>
            <a:r>
              <a:rPr lang="ja-JP" altLang="ja-JP" sz="2800" dirty="0"/>
              <a:t>（要求基準、賃金ミニマム</a:t>
            </a:r>
            <a:r>
              <a:rPr lang="en-US" altLang="ja-JP" sz="2800" dirty="0"/>
              <a:t>&amp;</a:t>
            </a:r>
            <a:r>
              <a:rPr lang="ja-JP" altLang="ja-JP" sz="2800" dirty="0"/>
              <a:t>スタンダード）</a:t>
            </a:r>
          </a:p>
          <a:p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36DC5DB-F7EA-4D93-9A35-B458F761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36662"/>
              </p:ext>
            </p:extLst>
          </p:nvPr>
        </p:nvGraphicFramePr>
        <p:xfrm>
          <a:off x="677333" y="2743200"/>
          <a:ext cx="8445402" cy="3994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340">
                  <a:extLst>
                    <a:ext uri="{9D8B030D-6E8A-4147-A177-3AD203B41FA5}">
                      <a16:colId xmlns:a16="http://schemas.microsoft.com/office/drawing/2014/main" val="3653734611"/>
                    </a:ext>
                  </a:extLst>
                </a:gridCol>
                <a:gridCol w="1552041">
                  <a:extLst>
                    <a:ext uri="{9D8B030D-6E8A-4147-A177-3AD203B41FA5}">
                      <a16:colId xmlns:a16="http://schemas.microsoft.com/office/drawing/2014/main" val="2862303393"/>
                    </a:ext>
                  </a:extLst>
                </a:gridCol>
                <a:gridCol w="1354300">
                  <a:extLst>
                    <a:ext uri="{9D8B030D-6E8A-4147-A177-3AD203B41FA5}">
                      <a16:colId xmlns:a16="http://schemas.microsoft.com/office/drawing/2014/main" val="257475994"/>
                    </a:ext>
                  </a:extLst>
                </a:gridCol>
                <a:gridCol w="1552041">
                  <a:extLst>
                    <a:ext uri="{9D8B030D-6E8A-4147-A177-3AD203B41FA5}">
                      <a16:colId xmlns:a16="http://schemas.microsoft.com/office/drawing/2014/main" val="2118145353"/>
                    </a:ext>
                  </a:extLst>
                </a:gridCol>
                <a:gridCol w="1046190">
                  <a:extLst>
                    <a:ext uri="{9D8B030D-6E8A-4147-A177-3AD203B41FA5}">
                      <a16:colId xmlns:a16="http://schemas.microsoft.com/office/drawing/2014/main" val="1934460014"/>
                    </a:ext>
                  </a:extLst>
                </a:gridCol>
                <a:gridCol w="1354300">
                  <a:extLst>
                    <a:ext uri="{9D8B030D-6E8A-4147-A177-3AD203B41FA5}">
                      <a16:colId xmlns:a16="http://schemas.microsoft.com/office/drawing/2014/main" val="2185880543"/>
                    </a:ext>
                  </a:extLst>
                </a:gridCol>
                <a:gridCol w="1046190">
                  <a:extLst>
                    <a:ext uri="{9D8B030D-6E8A-4147-A177-3AD203B41FA5}">
                      <a16:colId xmlns:a16="http://schemas.microsoft.com/office/drawing/2014/main" val="1920144344"/>
                    </a:ext>
                  </a:extLst>
                </a:gridCol>
              </a:tblGrid>
              <a:tr h="404252">
                <a:tc>
                  <a:txBody>
                    <a:bodyPr/>
                    <a:lstStyle/>
                    <a:p>
                      <a:endParaRPr lang="ja-JP" sz="1800" kern="100" dirty="0"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</a:rPr>
                        <a:t>スタンダード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</a:rPr>
                        <a:t>ミニマム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68074"/>
                  </a:ext>
                </a:extLst>
              </a:tr>
              <a:tr h="572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</a:rPr>
                        <a:t>年齢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</a:rPr>
                        <a:t>標準賃金月額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</a:rPr>
                        <a:t>標準年収額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</a:rPr>
                        <a:t>最低賃金月額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</a:rPr>
                        <a:t>対標準比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</a:rPr>
                        <a:t>最低年収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</a:rPr>
                        <a:t>対月額比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327944693"/>
                  </a:ext>
                </a:extLst>
              </a:tr>
              <a:tr h="286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(</a:t>
                      </a:r>
                      <a:r>
                        <a:rPr lang="ja-JP" sz="1800" kern="0">
                          <a:effectLst/>
                        </a:rPr>
                        <a:t>％）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4087914886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22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200,000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3,400,000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176,900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88.45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2,240,000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12.66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65709885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25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223,100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3,792,700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200,000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89.65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2,500,000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12.50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90073209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261,600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4,447,200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238,500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91.17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2,930,000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12.29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829970694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35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300,000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5,100,000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277,000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92.33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3,360,000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12.13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102384805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335,000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5,695,000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314,000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93.73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3,768,000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12.00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573766872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45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370,000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6,290,000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349,000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94.32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4,190,000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12.01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215240719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405,000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6,885,000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384,000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94.81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4,610,000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12.01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459921649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55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430,000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7,310,000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415,000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96.51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4,980,000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12.00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66470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18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17E9B-CBC4-4B6D-8762-F7FDFDC3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940"/>
          </a:xfrm>
        </p:spPr>
        <p:txBody>
          <a:bodyPr/>
          <a:lstStyle/>
          <a:p>
            <a:r>
              <a:rPr lang="ja-JP" altLang="en-US" dirty="0"/>
              <a:t>出版ユニオンの運動</a:t>
            </a:r>
            <a:r>
              <a:rPr lang="en-US" altLang="ja-JP" dirty="0"/>
              <a:t>(3)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672116-78A5-4455-B906-B4477B69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86540"/>
            <a:ext cx="8934499" cy="5443869"/>
          </a:xfrm>
        </p:spPr>
        <p:txBody>
          <a:bodyPr>
            <a:normAutofit fontScale="92500" lnSpcReduction="10000"/>
          </a:bodyPr>
          <a:lstStyle/>
          <a:p>
            <a:endParaRPr lang="en-US" altLang="ja-JP" sz="3200" dirty="0"/>
          </a:p>
          <a:p>
            <a:r>
              <a:rPr lang="ja-JP" altLang="ja-JP" sz="3200" dirty="0"/>
              <a:t>職能・技術向上</a:t>
            </a:r>
          </a:p>
          <a:p>
            <a:pPr marL="0" indent="0">
              <a:buNone/>
            </a:pPr>
            <a:r>
              <a:rPr lang="ja-JP" altLang="ja-JP" sz="3200" dirty="0"/>
              <a:t>【課題】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en-US" altLang="ja-JP" sz="3200" dirty="0"/>
              <a:t>▼</a:t>
            </a:r>
            <a:r>
              <a:rPr lang="ja-JP" altLang="ja-JP" sz="3200" dirty="0"/>
              <a:t>学習を中心に据えた活動づくり　</a:t>
            </a:r>
            <a:endParaRPr lang="en-US" altLang="ja-JP" sz="3200" dirty="0"/>
          </a:p>
          <a:p>
            <a:pPr marL="0" indent="0" algn="r">
              <a:buNone/>
            </a:pPr>
            <a:r>
              <a:rPr lang="ja-JP" altLang="ja-JP" sz="3200" dirty="0"/>
              <a:t>※学習会・プロジェクトが担当者任せ</a:t>
            </a:r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en-US" altLang="ja-JP" sz="3200" dirty="0"/>
              <a:t>▼</a:t>
            </a:r>
            <a:r>
              <a:rPr lang="ja-JP" altLang="ja-JP" sz="3200" dirty="0"/>
              <a:t>「デパート型」（何でもある）から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</a:t>
            </a:r>
            <a:r>
              <a:rPr lang="ja-JP" altLang="ja-JP" sz="3200" dirty="0"/>
              <a:t>「イオンモール型」（専門的に深める）</a:t>
            </a:r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en-US" altLang="ja-JP" sz="3200" dirty="0"/>
              <a:t>▼</a:t>
            </a:r>
            <a:r>
              <a:rPr lang="ja-JP" altLang="ja-JP" sz="3200" dirty="0"/>
              <a:t>出版労連技術講座以外に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</a:t>
            </a:r>
            <a:r>
              <a:rPr lang="ja-JP" altLang="ja-JP" sz="3200" dirty="0"/>
              <a:t>出版ユニオンで恒常的に行う職能向上</a:t>
            </a:r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en-US" altLang="ja-JP" sz="3200" dirty="0"/>
              <a:t>▼</a:t>
            </a:r>
            <a:r>
              <a:rPr lang="ja-JP" altLang="ja-JP" sz="3200" dirty="0"/>
              <a:t>編集・制作以外の職能向上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531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7F455A-E9E6-44CA-8577-21CA5E04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633"/>
          </a:xfrm>
        </p:spPr>
        <p:txBody>
          <a:bodyPr/>
          <a:lstStyle/>
          <a:p>
            <a:r>
              <a:rPr lang="ja-JP" altLang="en-US" dirty="0"/>
              <a:t>出版ユニオンの運動</a:t>
            </a:r>
            <a:r>
              <a:rPr lang="en-US" altLang="ja-JP" dirty="0"/>
              <a:t>(4)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FDEE40-D5EA-485B-8840-8D65DD0D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3200" dirty="0"/>
              <a:t>産業課題</a:t>
            </a:r>
            <a:r>
              <a:rPr lang="ja-JP" altLang="en-US" sz="3200" dirty="0"/>
              <a:t>のとりくみ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取次（出版流通）と</a:t>
            </a:r>
            <a:endParaRPr lang="en-US" altLang="ja-JP" sz="3200" dirty="0"/>
          </a:p>
          <a:p>
            <a:pPr marL="0" indent="0" algn="r">
              <a:buNone/>
            </a:pPr>
            <a:r>
              <a:rPr lang="ja-JP" altLang="en-US" sz="3200" dirty="0"/>
              <a:t>取次下請け労働者の労働条件向上</a:t>
            </a:r>
            <a:endParaRPr lang="ja-JP" altLang="ja-JP" sz="32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647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086E2-0A6B-4B6B-8E8A-BBDAB062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出版ユニオンの運動</a:t>
            </a:r>
            <a:r>
              <a:rPr lang="en-US" altLang="ja-JP" dirty="0"/>
              <a:t>(5)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9595F7-9E83-4166-BCD1-9ACFBF9E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2353"/>
            <a:ext cx="8596668" cy="4489009"/>
          </a:xfrm>
        </p:spPr>
        <p:txBody>
          <a:bodyPr>
            <a:normAutofit fontScale="92500" lnSpcReduction="20000"/>
          </a:bodyPr>
          <a:lstStyle/>
          <a:p>
            <a:r>
              <a:rPr lang="ja-JP" altLang="ja-JP" sz="3200" dirty="0"/>
              <a:t>交流・イベント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花見、バーベキュー、ワインサロン、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日本酒の会、囲碁サークル「天元」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r>
              <a:rPr lang="ja-JP" altLang="en-US" sz="3200" dirty="0"/>
              <a:t>ユニオンカフェ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・米津さんと語ろう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・教育と愛国を語ろう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・仕事の困りごとを語ろう・・・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93353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6C4BC-9CB7-44F1-AD44-7B8C4730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14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2017</a:t>
            </a:r>
            <a:r>
              <a:rPr lang="ja-JP" altLang="en-US" dirty="0"/>
              <a:t>年度方針</a:t>
            </a:r>
            <a:r>
              <a:rPr lang="en-US" altLang="ja-JP" dirty="0"/>
              <a:t>1. </a:t>
            </a:r>
            <a:r>
              <a:rPr lang="ja-JP" altLang="ja-JP" dirty="0"/>
              <a:t>ユニオンの活動に参加しよう</a:t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D80DB2-20E8-4ACD-A57F-082F8DBA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7805"/>
            <a:ext cx="8891968" cy="5380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2400" b="1" dirty="0"/>
              <a:t>◆出版ユニオンの大会や支部総会、新入組合員歓迎会などには、出席しよう！</a:t>
            </a:r>
            <a:endParaRPr lang="ja-JP" altLang="ja-JP" sz="2400" dirty="0"/>
          </a:p>
          <a:p>
            <a:pPr marL="0" indent="0">
              <a:buNone/>
            </a:pPr>
            <a:r>
              <a:rPr lang="ja-JP" altLang="ja-JP" sz="2400" b="1" dirty="0"/>
              <a:t>◆毎月の支部ミーティングで、情報交換や交流をしよう！</a:t>
            </a:r>
            <a:endParaRPr lang="ja-JP" altLang="ja-JP" sz="2400" dirty="0"/>
          </a:p>
          <a:p>
            <a:pPr marL="0" indent="0">
              <a:buNone/>
            </a:pPr>
            <a:r>
              <a:rPr lang="ja-JP" altLang="ja-JP" sz="2400" b="1" dirty="0"/>
              <a:t>◆労働法講座やファーストステップなどで、自分の身を守る知識を身につけよう！</a:t>
            </a:r>
            <a:endParaRPr lang="ja-JP" altLang="ja-JP" sz="2400" dirty="0"/>
          </a:p>
          <a:p>
            <a:pPr marL="0" indent="0">
              <a:buNone/>
            </a:pPr>
            <a:r>
              <a:rPr lang="ja-JP" altLang="ja-JP" sz="2400" b="1" dirty="0"/>
              <a:t>◆出版技術講座などの出版労連の学習会にも参加して、仕事のスキルアップを図ろう！</a:t>
            </a:r>
            <a:endParaRPr lang="ja-JP" altLang="ja-JP" sz="2400" dirty="0"/>
          </a:p>
          <a:p>
            <a:pPr marL="0" indent="0">
              <a:buNone/>
            </a:pPr>
            <a:r>
              <a:rPr lang="ja-JP" altLang="ja-JP" sz="2400" b="1" dirty="0"/>
              <a:t>◆出版ユニオンの交流イベント、花見＆バーベキュー＆ワインサロン＆囲碁サークルなどに、積極的に参加しよう！</a:t>
            </a:r>
            <a:endParaRPr lang="ja-JP" altLang="ja-JP" sz="2400" dirty="0"/>
          </a:p>
          <a:p>
            <a:pPr marL="0" indent="0">
              <a:buNone/>
            </a:pPr>
            <a:r>
              <a:rPr lang="ja-JP" altLang="ja-JP" sz="2400" b="1" dirty="0"/>
              <a:t>◆出版ユニオンのニュースレター「</a:t>
            </a:r>
            <a:r>
              <a:rPr lang="en-US" altLang="ja-JP" sz="2400" b="1" dirty="0"/>
              <a:t>Leap</a:t>
            </a:r>
            <a:r>
              <a:rPr lang="ja-JP" altLang="ja-JP" sz="2400" b="1" dirty="0"/>
              <a:t>」に投稿しよう！</a:t>
            </a:r>
            <a:endParaRPr lang="ja-JP" altLang="ja-JP" sz="2400" dirty="0"/>
          </a:p>
          <a:p>
            <a:pPr marL="0" indent="0">
              <a:buNone/>
            </a:pPr>
            <a:r>
              <a:rPr lang="ja-JP" altLang="ja-JP" sz="2400" b="1" dirty="0"/>
              <a:t>◆出版ユニオン</a:t>
            </a:r>
            <a:r>
              <a:rPr lang="en-US" altLang="ja-JP" sz="2400" b="1" dirty="0"/>
              <a:t>SNS</a:t>
            </a:r>
            <a:r>
              <a:rPr lang="ja-JP" altLang="ja-JP" sz="2400" b="1" dirty="0"/>
              <a:t>「なかまネット」に登録して、多くのユニオンメンバーと交流しよう！</a:t>
            </a:r>
            <a:endParaRPr lang="ja-JP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77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02E645-47CE-48A0-84C1-E1E506B4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8968"/>
            <a:ext cx="8596668" cy="68757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2017</a:t>
            </a:r>
            <a:r>
              <a:rPr lang="ja-JP" altLang="en-US" dirty="0"/>
              <a:t>年度方針</a:t>
            </a:r>
            <a:r>
              <a:rPr lang="en-US" altLang="ja-JP" dirty="0"/>
              <a:t>2. </a:t>
            </a:r>
            <a:r>
              <a:rPr lang="ja-JP" altLang="ja-JP" dirty="0"/>
              <a:t>仲間をふやそう</a:t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C3E36C-E80B-4640-BCE7-59D912059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ja-JP" sz="3200" b="1" dirty="0"/>
              <a:t>◆「ユニオンカフェ」など従来のイベントに</a:t>
            </a:r>
            <a:r>
              <a:rPr lang="en-US" altLang="ja-JP" sz="3200" b="1" dirty="0"/>
              <a:t>       </a:t>
            </a:r>
            <a:r>
              <a:rPr lang="ja-JP" altLang="ja-JP" sz="3200" b="1" dirty="0"/>
              <a:t>加え新しいイベントを計画しよう！</a:t>
            </a:r>
            <a:endParaRPr lang="ja-JP" altLang="ja-JP" sz="3200" dirty="0"/>
          </a:p>
          <a:p>
            <a:pPr marL="0" indent="0">
              <a:buNone/>
            </a:pPr>
            <a:r>
              <a:rPr lang="ja-JP" altLang="ja-JP" sz="3200" b="1" dirty="0"/>
              <a:t>◆ 幅広い意見を共用して、職場の人達と常に対話を心がけよう！</a:t>
            </a:r>
            <a:endParaRPr lang="ja-JP" altLang="ja-JP" sz="3200" dirty="0"/>
          </a:p>
          <a:p>
            <a:pPr marL="0" indent="0">
              <a:buNone/>
            </a:pPr>
            <a:r>
              <a:rPr lang="ja-JP" altLang="ja-JP" sz="3200" b="1" dirty="0"/>
              <a:t>◆ 出版労連や他の単組の人達とも接触を持ち</a:t>
            </a:r>
            <a:r>
              <a:rPr lang="en-US" altLang="ja-JP" sz="3200" b="1" dirty="0"/>
              <a:t>   </a:t>
            </a:r>
            <a:r>
              <a:rPr lang="ja-JP" altLang="ja-JP" sz="3200" b="1" dirty="0"/>
              <a:t>その経験と知識を職場の相談へ活用しよう！</a:t>
            </a:r>
            <a:endParaRPr lang="ja-JP" altLang="ja-JP" sz="32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120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5D497-0E95-4A88-BD9C-14BA1B00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609600"/>
            <a:ext cx="9548037" cy="1091609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2017</a:t>
            </a:r>
            <a:r>
              <a:rPr lang="ja-JP" altLang="en-US" b="1" dirty="0"/>
              <a:t>年度方針</a:t>
            </a:r>
            <a:r>
              <a:rPr lang="en-US" altLang="ja-JP" b="1" dirty="0"/>
              <a:t>3.</a:t>
            </a:r>
            <a:br>
              <a:rPr lang="en-US" altLang="ja-JP" b="1" dirty="0"/>
            </a:br>
            <a:r>
              <a:rPr lang="en-US" altLang="ja-JP" b="1" dirty="0"/>
              <a:t> </a:t>
            </a:r>
            <a:r>
              <a:rPr lang="ja-JP" altLang="ja-JP" b="1" dirty="0"/>
              <a:t>賃金・労働条件・働く環境を改善、向上させよう</a:t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94A5A0-C9FB-4F5D-80F6-B91352950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209"/>
            <a:ext cx="8596668" cy="5156790"/>
          </a:xfrm>
        </p:spPr>
        <p:txBody>
          <a:bodyPr>
            <a:normAutofit/>
          </a:bodyPr>
          <a:lstStyle/>
          <a:p>
            <a:r>
              <a:rPr lang="ja-JP" altLang="ja-JP" b="1" dirty="0"/>
              <a:t>◆企業内最賃を最低</a:t>
            </a:r>
            <a:r>
              <a:rPr lang="en-US" altLang="ja-JP" b="1" dirty="0"/>
              <a:t>1,500</a:t>
            </a:r>
            <a:r>
              <a:rPr lang="ja-JP" altLang="ja-JP" b="1" dirty="0"/>
              <a:t>円に引上げよう！</a:t>
            </a:r>
            <a:endParaRPr lang="ja-JP" altLang="ja-JP" dirty="0"/>
          </a:p>
          <a:p>
            <a:r>
              <a:rPr lang="ja-JP" altLang="ja-JP" b="1" dirty="0"/>
              <a:t>◆賃金の不利益変更に反対しよう！</a:t>
            </a:r>
            <a:endParaRPr lang="ja-JP" altLang="ja-JP" dirty="0"/>
          </a:p>
          <a:p>
            <a:r>
              <a:rPr lang="ja-JP" altLang="ja-JP" b="1" dirty="0"/>
              <a:t>◆恣意的な評価制度に反対しよう！</a:t>
            </a:r>
            <a:endParaRPr lang="ja-JP" altLang="ja-JP" dirty="0"/>
          </a:p>
          <a:p>
            <a:r>
              <a:rPr lang="ja-JP" altLang="ja-JP" b="1" dirty="0"/>
              <a:t>◆会社から財務諸表を入手し分析しよう！</a:t>
            </a:r>
            <a:endParaRPr lang="ja-JP" altLang="ja-JP" dirty="0"/>
          </a:p>
          <a:p>
            <a:r>
              <a:rPr lang="ja-JP" altLang="ja-JP" b="1" dirty="0"/>
              <a:t>◆不払い・長時間残業に反対しよう！（三六協定の締結、長時間インターバル規制）</a:t>
            </a:r>
            <a:endParaRPr lang="ja-JP" altLang="ja-JP" dirty="0"/>
          </a:p>
          <a:p>
            <a:r>
              <a:rPr lang="ja-JP" altLang="ja-JP" b="1" dirty="0"/>
              <a:t>◆有給休暇・特別休暇を獲得、確保しよう！</a:t>
            </a:r>
            <a:endParaRPr lang="ja-JP" altLang="ja-JP" dirty="0"/>
          </a:p>
          <a:p>
            <a:r>
              <a:rPr lang="ja-JP" altLang="ja-JP" b="1" dirty="0"/>
              <a:t>◆定年後も男女の別なく安心して働けるよう、継続雇用制度を充実させよう！</a:t>
            </a:r>
            <a:endParaRPr lang="ja-JP" altLang="ja-JP" dirty="0"/>
          </a:p>
          <a:p>
            <a:r>
              <a:rPr lang="ja-JP" altLang="ja-JP" b="1" dirty="0"/>
              <a:t>◆定年退職後も安心して暮らせるよう、退職金の積立制度の設立・充実を要求しよう！（出版企業年金基金への加入促進）</a:t>
            </a:r>
            <a:endParaRPr lang="ja-JP" altLang="ja-JP" dirty="0"/>
          </a:p>
          <a:p>
            <a:r>
              <a:rPr lang="ja-JP" altLang="ja-JP" b="1" dirty="0"/>
              <a:t>◆自分たちが働く環境の問題を仲間と共有し、改善するよう会社に働きかけよう！</a:t>
            </a:r>
            <a:endParaRPr lang="ja-JP" altLang="ja-JP" dirty="0"/>
          </a:p>
          <a:p>
            <a:r>
              <a:rPr lang="ja-JP" altLang="ja-JP" b="1" dirty="0"/>
              <a:t>◆メンタルヘルス不全に陥る仲間がいたら話を聞き、解決・改善に努めよう！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635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9179C2-22A5-46B3-B659-B5979A01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出版労連の組織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8DA014E-C974-4FA5-AB28-76E315833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64" y="1212111"/>
            <a:ext cx="9218428" cy="54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A400E4-CBA1-4820-BCD5-01AF01C2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0"/>
          </a:xfrm>
        </p:spPr>
        <p:txBody>
          <a:bodyPr/>
          <a:lstStyle/>
          <a:p>
            <a:r>
              <a:rPr lang="en-US" altLang="ja-JP" dirty="0"/>
              <a:t>2018</a:t>
            </a:r>
            <a:r>
              <a:rPr lang="ja-JP" altLang="en-US" dirty="0"/>
              <a:t>年度方針</a:t>
            </a:r>
            <a:r>
              <a:rPr lang="en-US" altLang="ja-JP" dirty="0"/>
              <a:t>4. </a:t>
            </a:r>
            <a:br>
              <a:rPr lang="en-US" altLang="ja-JP" dirty="0"/>
            </a:br>
            <a:r>
              <a:rPr lang="ja-JP" altLang="en-US" dirty="0"/>
              <a:t>　　　　　</a:t>
            </a:r>
            <a:r>
              <a:rPr lang="ja-JP" altLang="ja-JP" dirty="0"/>
              <a:t>争議を支援し差別をなくそう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947444-5BE1-4135-AD0F-85CF035C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50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200" b="1" dirty="0"/>
              <a:t>◆あらゆるハラスメントや差別を放置せず、未然に防ぐとりくみを強化しよう！</a:t>
            </a:r>
            <a:endParaRPr lang="ja-JP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ja-JP" altLang="ja-JP" sz="3200" b="1" dirty="0"/>
              <a:t>◆ハラスメント被害者の人権を守り、プライドを持って行動しよう！</a:t>
            </a:r>
            <a:endParaRPr lang="ja-JP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ja-JP" altLang="ja-JP" sz="3200" b="1" dirty="0"/>
              <a:t>◆争議をたたかう仲間を支援しよう！</a:t>
            </a:r>
            <a:endParaRPr lang="ja-JP" altLang="ja-JP" sz="32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967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4F4318-1547-4DD7-B233-E36C9116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年度方針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lang="en-US" altLang="ja-JP" dirty="0"/>
              <a:t>5. </a:t>
            </a:r>
            <a:r>
              <a:rPr lang="ja-JP" altLang="ja-JP" dirty="0"/>
              <a:t>人間らしく暮らせる社会をつくろう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57E566-7838-4563-9341-89668F4D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842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200" b="1" dirty="0"/>
              <a:t>◆労働基準法改悪に反対しよう！</a:t>
            </a:r>
            <a:endParaRPr lang="ja-JP" altLang="ja-JP" sz="3200" dirty="0"/>
          </a:p>
          <a:p>
            <a:pPr marL="0" indent="0">
              <a:buNone/>
            </a:pPr>
            <a:r>
              <a:rPr lang="ja-JP" altLang="ja-JP" sz="3200" b="1" dirty="0"/>
              <a:t>◆一生派遣で働く労働者をふやす労働者派遣法に反対しよう！</a:t>
            </a:r>
            <a:endParaRPr lang="ja-JP" altLang="ja-JP" sz="3200" dirty="0"/>
          </a:p>
          <a:p>
            <a:pPr marL="0" indent="0">
              <a:buNone/>
            </a:pPr>
            <a:r>
              <a:rPr lang="ja-JP" altLang="ja-JP" sz="3200" b="1" dirty="0"/>
              <a:t>◆表現の自由を脅かす秘密保護法・戦争法を廃棄させよう！</a:t>
            </a:r>
            <a:endParaRPr lang="ja-JP" altLang="ja-JP" sz="3200" dirty="0"/>
          </a:p>
          <a:p>
            <a:pPr marL="0" indent="0">
              <a:buNone/>
            </a:pPr>
            <a:r>
              <a:rPr lang="ja-JP" altLang="ja-JP" sz="3200" b="1" dirty="0"/>
              <a:t>◆共謀罪を廃止させよう！</a:t>
            </a:r>
            <a:endParaRPr lang="ja-JP" altLang="ja-JP" sz="3200" dirty="0"/>
          </a:p>
          <a:p>
            <a:pPr marL="0" indent="0">
              <a:buNone/>
            </a:pPr>
            <a:r>
              <a:rPr lang="ja-JP" altLang="ja-JP" sz="3200" b="1" dirty="0"/>
              <a:t>◆民主主義・立憲主義をなし崩しにしようとする権力には反対を表明しよう！</a:t>
            </a:r>
            <a:endParaRPr lang="ja-JP" altLang="ja-JP" sz="32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4913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B4AE07-1252-478E-ACBE-3979A873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1" y="637952"/>
            <a:ext cx="9250326" cy="55714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いつでも</a:t>
            </a:r>
            <a:endParaRPr lang="en-US" altLang="ja-JP" sz="5400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誰でも</a:t>
            </a:r>
            <a:endParaRPr lang="en-US" altLang="ja-JP" sz="5400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一人でも</a:t>
            </a:r>
            <a:br>
              <a:rPr lang="en-US" altLang="ja-JP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そして、</a:t>
            </a:r>
            <a:endParaRPr lang="en-US" altLang="ja-JP" sz="5400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一人ひとりが参加する</a:t>
            </a:r>
            <a:r>
              <a:rPr lang="en-US" altLang="ja-JP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Union</a:t>
            </a:r>
            <a:r>
              <a:rPr lang="ja-JP" altLang="en-US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endParaRPr kumimoji="1" lang="ja-JP" altLang="en-US" sz="5400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9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1A051-1DED-439A-9925-9006586D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0112"/>
            <a:ext cx="8596668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出版労連の個人加盟ユニオン発足まで</a:t>
            </a:r>
            <a:br>
              <a:rPr kumimoji="1" lang="en-US" altLang="ja-JP" dirty="0"/>
            </a:br>
            <a:r>
              <a:rPr kumimoji="1" lang="ja-JP" altLang="en-US" dirty="0"/>
              <a:t>　統一闘争と産業課題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43E8B9-BC2E-43C6-8B45-FE0C1C508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930400"/>
            <a:ext cx="9324754" cy="4746846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1971</a:t>
            </a:r>
            <a:r>
              <a:rPr lang="ja-JP" altLang="ja-JP" sz="2800" dirty="0"/>
              <a:t>年　教科書共闘、統一交渉・統一労働協約実現</a:t>
            </a:r>
            <a:r>
              <a:rPr lang="ja-JP" altLang="en-US" sz="2800" dirty="0"/>
              <a:t>　　　</a:t>
            </a:r>
            <a:endParaRPr lang="ja-JP" altLang="ja-JP" sz="2800" dirty="0"/>
          </a:p>
          <a:p>
            <a:r>
              <a:rPr lang="en-US" altLang="ja-JP" sz="2800" dirty="0"/>
              <a:t>1976</a:t>
            </a:r>
            <a:r>
              <a:rPr lang="ja-JP" altLang="ja-JP" sz="2800" dirty="0"/>
              <a:t>年　東京出版合同労組結成</a:t>
            </a:r>
          </a:p>
          <a:p>
            <a:r>
              <a:rPr lang="en-US" altLang="ja-JP" sz="2800" dirty="0"/>
              <a:t>1979</a:t>
            </a:r>
            <a:r>
              <a:rPr lang="ja-JP" altLang="ja-JP" sz="2800" dirty="0"/>
              <a:t>年　組織問題討論集会</a:t>
            </a:r>
          </a:p>
          <a:p>
            <a:r>
              <a:rPr lang="en-US" altLang="ja-JP" sz="2800" dirty="0"/>
              <a:t>1980</a:t>
            </a:r>
            <a:r>
              <a:rPr lang="ja-JP" altLang="ja-JP" sz="2800" dirty="0"/>
              <a:t>年　出版技術講座</a:t>
            </a:r>
          </a:p>
          <a:p>
            <a:r>
              <a:rPr lang="en-US" altLang="ja-JP" sz="2800" dirty="0"/>
              <a:t>1981</a:t>
            </a:r>
            <a:r>
              <a:rPr lang="ja-JP" altLang="ja-JP" sz="2800" dirty="0"/>
              <a:t>年　出版産業討論集会</a:t>
            </a:r>
          </a:p>
          <a:p>
            <a:r>
              <a:rPr lang="en-US" altLang="ja-JP" sz="2800" dirty="0"/>
              <a:t>1985</a:t>
            </a:r>
            <a:r>
              <a:rPr lang="ja-JP" altLang="ja-JP" sz="2800" dirty="0"/>
              <a:t>年　出版産業討論集会を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　　　　</a:t>
            </a:r>
            <a:r>
              <a:rPr lang="ja-JP" altLang="ja-JP" sz="2800" dirty="0"/>
              <a:t>出版産業対策部と組織部が共催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6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67177-4074-4A04-8167-6576D278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出版労連の二つの個人加盟ユニオン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FC6BAB-C7AB-4B77-9274-6D40BD94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275906"/>
            <a:ext cx="11589488" cy="545450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1987</a:t>
            </a:r>
            <a:r>
              <a:rPr lang="ja-JP" altLang="ja-JP" sz="2400" dirty="0"/>
              <a:t>年　東京出版合同労組出版ネッツ分会結成</a:t>
            </a:r>
          </a:p>
          <a:p>
            <a:r>
              <a:rPr lang="en-US" altLang="ja-JP" sz="2400" dirty="0"/>
              <a:t>1988</a:t>
            </a:r>
            <a:r>
              <a:rPr lang="ja-JP" altLang="ja-JP" sz="2400" dirty="0"/>
              <a:t>年　新産別最賃制度</a:t>
            </a:r>
          </a:p>
          <a:p>
            <a:r>
              <a:rPr lang="en-US" altLang="ja-JP" sz="2400" dirty="0"/>
              <a:t>1990</a:t>
            </a:r>
            <a:r>
              <a:rPr lang="ja-JP" altLang="ja-JP" sz="2400" dirty="0"/>
              <a:t>年　組織課題研究委員会答申</a:t>
            </a:r>
          </a:p>
          <a:p>
            <a:r>
              <a:rPr lang="en-US" altLang="ja-JP" sz="2400" dirty="0"/>
              <a:t>1992</a:t>
            </a:r>
            <a:r>
              <a:rPr lang="ja-JP" altLang="ja-JP" sz="2400" dirty="0"/>
              <a:t>年　東京出版合同労組出版ユニティ分会結成</a:t>
            </a:r>
          </a:p>
          <a:p>
            <a:r>
              <a:rPr lang="ja-JP" altLang="ja-JP" sz="2400" dirty="0"/>
              <a:t>　　　　 出版共済会スタート</a:t>
            </a:r>
          </a:p>
          <a:p>
            <a:r>
              <a:rPr lang="en-US" altLang="ja-JP" sz="2400" dirty="0"/>
              <a:t>1998</a:t>
            </a:r>
            <a:r>
              <a:rPr lang="ja-JP" altLang="ja-JP" sz="2400" dirty="0"/>
              <a:t>年　出版ネッツ単組化</a:t>
            </a:r>
          </a:p>
          <a:p>
            <a:r>
              <a:rPr lang="en-US" altLang="ja-JP" sz="2400" dirty="0"/>
              <a:t>1999</a:t>
            </a:r>
            <a:r>
              <a:rPr lang="ja-JP" altLang="ja-JP" sz="2400" dirty="0"/>
              <a:t>年　出版ユニオン関西結成</a:t>
            </a:r>
          </a:p>
          <a:p>
            <a:r>
              <a:rPr lang="en-US" altLang="ja-JP" sz="2400" dirty="0"/>
              <a:t>2001</a:t>
            </a:r>
            <a:r>
              <a:rPr lang="ja-JP" altLang="ja-JP" sz="2400" dirty="0"/>
              <a:t>年　第</a:t>
            </a:r>
            <a:r>
              <a:rPr lang="en-US" altLang="ja-JP" sz="2400" dirty="0"/>
              <a:t>2</a:t>
            </a:r>
            <a:r>
              <a:rPr lang="ja-JP" altLang="ja-JP" sz="2400" dirty="0"/>
              <a:t>期組織課題研究会</a:t>
            </a:r>
          </a:p>
          <a:p>
            <a:r>
              <a:rPr lang="en-US" altLang="ja-JP" sz="2400" dirty="0"/>
              <a:t>2002</a:t>
            </a:r>
            <a:r>
              <a:rPr lang="ja-JP" altLang="ja-JP" sz="2400" dirty="0"/>
              <a:t>年　出版ユニティ解散、出版情報関連ユニオン結成</a:t>
            </a:r>
          </a:p>
          <a:p>
            <a:r>
              <a:rPr lang="en-US" altLang="ja-JP" sz="2400" dirty="0"/>
              <a:t>2004</a:t>
            </a:r>
            <a:r>
              <a:rPr lang="ja-JP" altLang="ja-JP" sz="2400" dirty="0"/>
              <a:t>年　出版ユニオンとユニオン関西、文英堂、中央図書、</a:t>
            </a:r>
            <a:r>
              <a:rPr lang="en-US" altLang="ja-JP" sz="2400" dirty="0"/>
              <a:t>CMC</a:t>
            </a:r>
            <a:r>
              <a:rPr lang="ja-JP" altLang="ja-JP" sz="2400" dirty="0" err="1"/>
              <a:t>、</a:t>
            </a:r>
            <a:r>
              <a:rPr lang="ja-JP" altLang="ja-JP" sz="2400" dirty="0"/>
              <a:t>人文社が統一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81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B0FBCBA7-A9C0-475A-A1B1-F430F4501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99456"/>
              </p:ext>
            </p:extLst>
          </p:nvPr>
        </p:nvGraphicFramePr>
        <p:xfrm>
          <a:off x="510362" y="138223"/>
          <a:ext cx="6985591" cy="661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5532120" imgH="7549560" progId="">
                  <p:embed/>
                </p:oleObj>
              </mc:Choice>
              <mc:Fallback>
                <p:oleObj r:id="rId3" imgW="5532120" imgH="7549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362" y="138223"/>
                        <a:ext cx="6985591" cy="6613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3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D6E046-A4CB-4328-BBCD-88577C18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40554" cy="65567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期</a:t>
            </a:r>
            <a:r>
              <a:rPr lang="ja-JP" altLang="ja-JP" dirty="0"/>
              <a:t>組織課題研究委員会答申</a:t>
            </a:r>
            <a:r>
              <a:rPr lang="ja-JP" altLang="en-US" dirty="0"/>
              <a:t>（</a:t>
            </a:r>
            <a:r>
              <a:rPr lang="en-US" altLang="ja-JP" dirty="0"/>
              <a:t>1980</a:t>
            </a:r>
            <a:r>
              <a:rPr lang="ja-JP" altLang="en-US" dirty="0"/>
              <a:t>年）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2</a:t>
            </a:r>
            <a:r>
              <a:rPr lang="ja-JP" altLang="ja-JP" sz="3200" dirty="0"/>
              <a:t>兆円産業、雑高書低、文庫・コミック、</a:t>
            </a:r>
            <a:r>
              <a:rPr lang="en-US" altLang="ja-JP" sz="3200" dirty="0"/>
              <a:t>New</a:t>
            </a:r>
            <a:r>
              <a:rPr lang="ja-JP" altLang="ja-JP" sz="3200" dirty="0"/>
              <a:t>メディア、オフ輪・トータルスキャナー</a:t>
            </a:r>
          </a:p>
          <a:p>
            <a:r>
              <a:rPr lang="en-US" altLang="ja-JP" sz="3200" dirty="0"/>
              <a:t>CTS</a:t>
            </a:r>
            <a:r>
              <a:rPr lang="ja-JP" altLang="ja-JP" sz="3200" dirty="0"/>
              <a:t>化による熟練労働の解体、</a:t>
            </a:r>
          </a:p>
          <a:p>
            <a:r>
              <a:rPr lang="ja-JP" altLang="ja-JP" sz="3200" dirty="0"/>
              <a:t>外部労働力の増大</a:t>
            </a:r>
            <a:r>
              <a:rPr lang="en-US" altLang="ja-JP" sz="3200" dirty="0"/>
              <a:t>=</a:t>
            </a:r>
            <a:r>
              <a:rPr lang="ja-JP" altLang="ja-JP" sz="3200" dirty="0"/>
              <a:t>フリーランス、プロダクション</a:t>
            </a:r>
          </a:p>
          <a:p>
            <a:r>
              <a:rPr lang="ja-JP" altLang="ja-JP" sz="3200" dirty="0"/>
              <a:t>共同闘争から統一闘争へと産別機能が高まる</a:t>
            </a:r>
          </a:p>
          <a:p>
            <a:r>
              <a:rPr lang="ja-JP" altLang="ja-JP" sz="3200" dirty="0"/>
              <a:t>企業別の弱点克服と産別結集の強化</a:t>
            </a:r>
          </a:p>
          <a:p>
            <a:r>
              <a:rPr lang="ja-JP" altLang="ja-JP" sz="3200" dirty="0"/>
              <a:t>出版ネッツ強化と企業横断ユニオン構想</a:t>
            </a:r>
          </a:p>
          <a:p>
            <a:r>
              <a:rPr lang="ja-JP" altLang="ja-JP" sz="3200" dirty="0"/>
              <a:t>共済制度、労働者供給事業・労働者協同組合、技能・職能教育、専従の配置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48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0B1109-2ACC-483E-8EA5-314ED243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411885" cy="687572"/>
          </a:xfrm>
        </p:spPr>
        <p:txBody>
          <a:bodyPr>
            <a:normAutofit/>
          </a:bodyPr>
          <a:lstStyle/>
          <a:p>
            <a:r>
              <a:rPr lang="ja-JP" altLang="en-US" dirty="0"/>
              <a:t>出版ユニティの運動（</a:t>
            </a:r>
            <a:r>
              <a:rPr lang="en-US" altLang="ja-JP" dirty="0"/>
              <a:t>1992</a:t>
            </a:r>
            <a:r>
              <a:rPr lang="ja-JP" altLang="en-US" dirty="0"/>
              <a:t>年～</a:t>
            </a:r>
            <a:r>
              <a:rPr lang="en-US" altLang="ja-JP" dirty="0"/>
              <a:t>2002</a:t>
            </a:r>
            <a:r>
              <a:rPr lang="ja-JP" altLang="en-US" dirty="0"/>
              <a:t>年）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2339CD-75C4-4AD5-BE50-9336F642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4" y="1446029"/>
            <a:ext cx="8920717" cy="5156790"/>
          </a:xfrm>
        </p:spPr>
        <p:txBody>
          <a:bodyPr>
            <a:normAutofit/>
          </a:bodyPr>
          <a:lstStyle/>
          <a:p>
            <a:r>
              <a:rPr lang="ja-JP" altLang="ja-JP" sz="3600" dirty="0"/>
              <a:t>①出版関連の中小企業における労働条件の改善・向上</a:t>
            </a:r>
          </a:p>
          <a:p>
            <a:r>
              <a:rPr lang="ja-JP" altLang="ja-JP" sz="3600" dirty="0"/>
              <a:t>②出版産業の抱える問題へのとりくみ</a:t>
            </a:r>
          </a:p>
          <a:p>
            <a:r>
              <a:rPr lang="ja-JP" altLang="ja-JP" sz="3600" dirty="0"/>
              <a:t>③相互扶助システムづくりの取り組み</a:t>
            </a:r>
          </a:p>
          <a:p>
            <a:r>
              <a:rPr lang="ja-JP" altLang="ja-JP" sz="3600" dirty="0"/>
              <a:t>④平和と民主主義・言論出版の自由を守る取り組み</a:t>
            </a:r>
          </a:p>
          <a:p>
            <a:r>
              <a:rPr lang="ja-JP" altLang="ja-JP" sz="3600" dirty="0"/>
              <a:t>⑤組織拡大の取り組み</a:t>
            </a:r>
          </a:p>
        </p:txBody>
      </p:sp>
    </p:spTree>
    <p:extLst>
      <p:ext uri="{BB962C8B-B14F-4D97-AF65-F5344CB8AC3E}">
        <p14:creationId xmlns:p14="http://schemas.microsoft.com/office/powerpoint/2010/main" val="17025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98E76F-E0EC-40F4-A4D2-0A15C002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51" y="535172"/>
            <a:ext cx="8596668" cy="645042"/>
          </a:xfrm>
        </p:spPr>
        <p:txBody>
          <a:bodyPr>
            <a:normAutofit/>
          </a:bodyPr>
          <a:lstStyle/>
          <a:p>
            <a:r>
              <a:rPr lang="ja-JP" altLang="ja-JP" dirty="0"/>
              <a:t>出版ユニティの総括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376BD1-E9EF-4A7D-AACA-9632E6FDD233}"/>
              </a:ext>
            </a:extLst>
          </p:cNvPr>
          <p:cNvSpPr/>
          <p:nvPr/>
        </p:nvSpPr>
        <p:spPr>
          <a:xfrm>
            <a:off x="510363" y="1166843"/>
            <a:ext cx="927159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①職能技術向上、情報交換・ネットワークづくり・交流は活動が定着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②労働条件の改善・向上の運動が活動の中心に座っていない。「ユニティミニマム」が設定できなかった。対個別企業交渉には重点がおかれていない。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③組織運営の困難さ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・劣悪な労働条件のため結集が困難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・組合員数に比して職場数が多く、連絡・コミュニケーションが困難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・組合員に加入・脱退が激しい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・労働相談・駆け込みが多い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・組合員教育が十分に行えない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④ユニティに対する当面の施策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・一極集中の解消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・「駆け込み」のための別受け皿</a:t>
            </a:r>
          </a:p>
          <a:p>
            <a:pPr marL="249555" indent="-116205" algn="just">
              <a:spcAft>
                <a:spcPts val="0"/>
              </a:spcAft>
            </a:pPr>
            <a:r>
              <a:rPr lang="ja-JP" altLang="ja-JP" sz="2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・サポート体制の強化</a:t>
            </a:r>
          </a:p>
        </p:txBody>
      </p:sp>
    </p:spTree>
    <p:extLst>
      <p:ext uri="{BB962C8B-B14F-4D97-AF65-F5344CB8AC3E}">
        <p14:creationId xmlns:p14="http://schemas.microsoft.com/office/powerpoint/2010/main" val="9476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B68F12-434D-4E6B-8668-300A72D5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609600"/>
            <a:ext cx="8976290" cy="13208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出版情報関連ユニオンの組織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34E8BC-E4AD-4432-B953-86C86808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36517" cy="3880773"/>
          </a:xfrm>
        </p:spPr>
        <p:txBody>
          <a:bodyPr>
            <a:normAutofit/>
          </a:bodyPr>
          <a:lstStyle/>
          <a:p>
            <a:r>
              <a:rPr lang="ja-JP" altLang="ja-JP" sz="3200" dirty="0"/>
              <a:t>組織形態</a:t>
            </a:r>
            <a:endParaRPr lang="en-US" altLang="ja-JP" sz="3200" dirty="0"/>
          </a:p>
          <a:p>
            <a:pPr marL="0" indent="0" algn="r">
              <a:buNone/>
            </a:pPr>
            <a:r>
              <a:rPr lang="ja-JP" altLang="ja-JP" sz="3200" dirty="0"/>
              <a:t>・・・規模・業種・雇用形態にかかわらず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　　　　 </a:t>
            </a:r>
            <a:r>
              <a:rPr lang="ja-JP" altLang="ja-JP" sz="3200" dirty="0"/>
              <a:t>出版労連直接加盟の個人加盟</a:t>
            </a:r>
          </a:p>
          <a:p>
            <a:endParaRPr lang="en-US" altLang="ja-JP" sz="3200" dirty="0"/>
          </a:p>
          <a:p>
            <a:r>
              <a:rPr lang="ja-JP" altLang="ja-JP" sz="3200" dirty="0"/>
              <a:t>【課題】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</a:t>
            </a:r>
            <a:r>
              <a:rPr lang="ja-JP" altLang="ja-JP" sz="3200" dirty="0"/>
              <a:t>組織拡大、出版以外の情報産業の組織化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153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1012</Words>
  <Application>Microsoft Office PowerPoint</Application>
  <PresentationFormat>ワイド画面</PresentationFormat>
  <Paragraphs>235</Paragraphs>
  <Slides>22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HGP創英角ﾎﾟｯﾌﾟ体</vt:lpstr>
      <vt:lpstr>ＭＳ 明朝</vt:lpstr>
      <vt:lpstr>メイリオ</vt:lpstr>
      <vt:lpstr>游ゴシック</vt:lpstr>
      <vt:lpstr>Arial</vt:lpstr>
      <vt:lpstr>Century</vt:lpstr>
      <vt:lpstr>Times New Roman</vt:lpstr>
      <vt:lpstr>Trebuchet MS</vt:lpstr>
      <vt:lpstr>Wingdings 3</vt:lpstr>
      <vt:lpstr>ファセット</vt:lpstr>
      <vt:lpstr>出版産業における個人加盟ユニオンの現状と支援体制</vt:lpstr>
      <vt:lpstr>出版労連の組織</vt:lpstr>
      <vt:lpstr>出版労連の個人加盟ユニオン発足まで 　統一闘争と産業課題 </vt:lpstr>
      <vt:lpstr>出版労連の二つの個人加盟ユニオン</vt:lpstr>
      <vt:lpstr>PowerPoint プレゼンテーション</vt:lpstr>
      <vt:lpstr>第1期組織課題研究委員会答申（1980年）</vt:lpstr>
      <vt:lpstr>出版ユニティの運動（1992年～2002年）</vt:lpstr>
      <vt:lpstr>出版ユニティの総括</vt:lpstr>
      <vt:lpstr>出版情報関連ユニオンの組織(1)</vt:lpstr>
      <vt:lpstr>出版情報関連ユニオンの組織(2)</vt:lpstr>
      <vt:lpstr>出版情報関連ユニオンの組織(3)</vt:lpstr>
      <vt:lpstr>出版ユニオンの運動(1)</vt:lpstr>
      <vt:lpstr>出版ユニオンの運動(2)</vt:lpstr>
      <vt:lpstr>出版ユニオンの運動(3)</vt:lpstr>
      <vt:lpstr>出版ユニオンの運動(4)</vt:lpstr>
      <vt:lpstr>出版ユニオンの運動(5)</vt:lpstr>
      <vt:lpstr>2017年度方針1. ユニオンの活動に参加しよう </vt:lpstr>
      <vt:lpstr>2017年度方針2. 仲間をふやそう </vt:lpstr>
      <vt:lpstr>2017年度方針3.  賃金・労働条件・働く環境を改善、向上させよう </vt:lpstr>
      <vt:lpstr>2018年度方針4.  　　　　　争議を支援し差別をなくそう</vt:lpstr>
      <vt:lpstr>2018年度方針 　5. 人間らしく暮らせる社会をつくろう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出版産業における個人加盟ユニオンの現状と支援体制</dc:title>
  <dc:creator>住田治人</dc:creator>
  <cp:lastModifiedBy>飯島信吾</cp:lastModifiedBy>
  <cp:revision>18</cp:revision>
  <cp:lastPrinted>2017-11-02T03:44:17Z</cp:lastPrinted>
  <dcterms:created xsi:type="dcterms:W3CDTF">2017-11-01T07:06:10Z</dcterms:created>
  <dcterms:modified xsi:type="dcterms:W3CDTF">2017-11-10T05:31:49Z</dcterms:modified>
</cp:coreProperties>
</file>