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32"/>
  </p:handoutMasterIdLst>
  <p:sldIdLst>
    <p:sldId id="256" r:id="rId2"/>
    <p:sldId id="278" r:id="rId3"/>
    <p:sldId id="305" r:id="rId4"/>
    <p:sldId id="303" r:id="rId5"/>
    <p:sldId id="301" r:id="rId6"/>
    <p:sldId id="279" r:id="rId7"/>
    <p:sldId id="280" r:id="rId8"/>
    <p:sldId id="281" r:id="rId9"/>
    <p:sldId id="282" r:id="rId10"/>
    <p:sldId id="283" r:id="rId11"/>
    <p:sldId id="284" r:id="rId12"/>
    <p:sldId id="300" r:id="rId13"/>
    <p:sldId id="260" r:id="rId14"/>
    <p:sldId id="285" r:id="rId15"/>
    <p:sldId id="286" r:id="rId16"/>
    <p:sldId id="287" r:id="rId17"/>
    <p:sldId id="304" r:id="rId18"/>
    <p:sldId id="30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8A4B6E3-F6B4-493B-8E47-06B8144931C7}">
          <p14:sldIdLst>
            <p14:sldId id="256"/>
          </p14:sldIdLst>
        </p14:section>
        <p14:section name="twitterでどんな発信が？" id="{A6F99AFE-EC9F-4DF5-8EB1-379BD977D45F}">
          <p14:sldIdLst>
            <p14:sldId id="278"/>
            <p14:sldId id="305"/>
            <p14:sldId id="303"/>
            <p14:sldId id="301"/>
            <p14:sldId id="279"/>
            <p14:sldId id="280"/>
            <p14:sldId id="281"/>
            <p14:sldId id="282"/>
            <p14:sldId id="283"/>
            <p14:sldId id="284"/>
            <p14:sldId id="300"/>
            <p14:sldId id="260"/>
            <p14:sldId id="285"/>
            <p14:sldId id="286"/>
          </p14:sldIdLst>
        </p14:section>
        <p14:section name="Facebookでどんな発信？" id="{83DD9188-974E-44D0-AFA1-3ECEAF056CF3}">
          <p14:sldIdLst>
            <p14:sldId id="287"/>
            <p14:sldId id="304"/>
            <p14:sldId id="302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DCFCDCD-1C2F-4EEE-953C-50567FE2C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0FD181-639D-4297-8F2A-21B16F23C4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BC6C-1941-4905-869B-97CA1ED5D5FE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2ACB36-B031-4446-A7FA-E5063BAD0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FB3690-9AC2-4B38-831E-470D88698E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6C2B1-1653-4DF5-B0D0-B2B751D33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23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0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8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91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5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6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2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8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4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1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A1FF0-ACE8-4EAC-BAF7-99B7C81AD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1" y="765544"/>
            <a:ext cx="8676168" cy="1818168"/>
          </a:xfrm>
        </p:spPr>
        <p:txBody>
          <a:bodyPr/>
          <a:lstStyle/>
          <a:p>
            <a:pPr algn="l"/>
            <a:r>
              <a:rPr lang="ja-JP" altLang="en-US" b="1" dirty="0">
                <a:solidFill>
                  <a:srgbClr val="00B050"/>
                </a:solidFill>
              </a:rPr>
              <a:t>ＳＮＳでどのようなものが発信されているか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1015ED00-87D7-456B-A36F-1FEFC5B9F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0" y="2828260"/>
            <a:ext cx="8463517" cy="510364"/>
          </a:xfrm>
        </p:spPr>
        <p:txBody>
          <a:bodyPr>
            <a:noAutofit/>
          </a:bodyPr>
          <a:lstStyle/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沖電気に働くすべての仲間に「電子ビラ（</a:t>
            </a:r>
            <a:r>
              <a:rPr lang="en-US" altLang="ja-JP" sz="2800" b="1" dirty="0">
                <a:solidFill>
                  <a:srgbClr val="00B050"/>
                </a:solidFill>
              </a:rPr>
              <a:t>twitter</a:t>
            </a:r>
            <a:r>
              <a:rPr lang="ja-JP" altLang="en-US" sz="2800" b="1" dirty="0">
                <a:solidFill>
                  <a:srgbClr val="00B050"/>
                </a:solidFill>
              </a:rPr>
              <a:t>）」を</a:t>
            </a:r>
            <a:r>
              <a:rPr lang="en-US" altLang="ja-JP" sz="2800" b="1" dirty="0">
                <a:solidFill>
                  <a:srgbClr val="00B050"/>
                </a:solidFill>
              </a:rPr>
              <a:t>‼</a:t>
            </a:r>
            <a:r>
              <a:rPr lang="ja-JP" altLang="en-US" sz="2800" b="1" dirty="0">
                <a:solidFill>
                  <a:srgbClr val="00B050"/>
                </a:solidFill>
              </a:rPr>
              <a:t>　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79A128DF-E0F7-4FAE-AD63-8FBA8ED0D553}"/>
              </a:ext>
            </a:extLst>
          </p:cNvPr>
          <p:cNvSpPr txBox="1">
            <a:spLocks/>
          </p:cNvSpPr>
          <p:nvPr/>
        </p:nvSpPr>
        <p:spPr>
          <a:xfrm>
            <a:off x="2636874" y="4869712"/>
            <a:ext cx="7113182" cy="1711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400" b="1" dirty="0">
                <a:solidFill>
                  <a:schemeClr val="tx1"/>
                </a:solidFill>
              </a:rPr>
              <a:t>インターネット事業団・飯島信吾　　　　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en-US" altLang="ja-JP" sz="2400" b="1" dirty="0">
                <a:solidFill>
                  <a:schemeClr val="tx1"/>
                </a:solidFill>
              </a:rPr>
              <a:t>2019.11.23</a:t>
            </a:r>
            <a:r>
              <a:rPr lang="ja-JP" altLang="en-US" sz="2400" b="1" dirty="0">
                <a:solidFill>
                  <a:schemeClr val="tx1"/>
                </a:solidFill>
              </a:rPr>
              <a:t>　浦和にて</a:t>
            </a:r>
          </a:p>
        </p:txBody>
      </p:sp>
    </p:spTree>
    <p:extLst>
      <p:ext uri="{BB962C8B-B14F-4D97-AF65-F5344CB8AC3E}">
        <p14:creationId xmlns:p14="http://schemas.microsoft.com/office/powerpoint/2010/main" val="131735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6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BB1EC0-EC81-4ED7-ABD7-E53F3A61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9" y="1599163"/>
            <a:ext cx="7510509" cy="41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7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918E202-37A4-4532-B075-1379AE9E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363721"/>
            <a:ext cx="6968971" cy="48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8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ECE692-13F8-4BDA-BCEA-C2C3BC9E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82" y="1371008"/>
            <a:ext cx="56616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3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9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0123EF4-E97B-4B6E-BE35-3ECCF5F5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147660"/>
            <a:ext cx="6684885" cy="51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765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の実例でキーワード・「沖電気」の発信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10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6DC2D9-BD64-4B9F-BEE5-7E73C8D3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2" y="966239"/>
            <a:ext cx="4591459" cy="57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の実例でのキーワード・「沖電気争議」の発信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11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07C99D-719D-460F-95BE-3E203FA4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50" y="1074224"/>
            <a:ext cx="3819044" cy="54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Facebook</a:t>
            </a:r>
            <a:r>
              <a:rPr lang="ja-JP" altLang="en-US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の</a:t>
            </a:r>
            <a:r>
              <a:rPr lang="en-US" altLang="ja-JP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TOP</a:t>
            </a:r>
            <a:r>
              <a:rPr lang="ja-JP" altLang="en-US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画面（ＰＣの場合）</a:t>
            </a:r>
            <a:endParaRPr kumimoji="1" lang="ja-JP" altLang="en-US" sz="2400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40F0CA-0370-46F4-A13C-E6619603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074224"/>
            <a:ext cx="6660953" cy="55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Facebook</a:t>
            </a:r>
            <a:r>
              <a:rPr lang="ja-JP" altLang="en-US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の</a:t>
            </a:r>
            <a:r>
              <a:rPr lang="en-US" altLang="ja-JP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TOP</a:t>
            </a:r>
            <a:r>
              <a:rPr lang="ja-JP" altLang="en-US" sz="24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画面（スマホの場合）</a:t>
            </a:r>
            <a:endParaRPr kumimoji="1" lang="ja-JP" altLang="en-US" sz="2400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34E45C-19D3-4BFB-BACF-1A71E583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14" y="1074224"/>
            <a:ext cx="3646466" cy="55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F193C3-7A07-4615-BB0C-79CF00C9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30" y="1435395"/>
            <a:ext cx="6407052" cy="48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2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784A62-517A-4B3B-B773-49490EFE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82" y="1167043"/>
            <a:ext cx="5729999" cy="54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1269507" y="355108"/>
            <a:ext cx="63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【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序</a:t>
            </a:r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】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　私がやってきたこと</a:t>
            </a:r>
            <a:endParaRPr kumimoji="1" lang="ja-JP" altLang="en-US" sz="2800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668C37-E9EE-4555-865D-CD59D4749153}"/>
              </a:ext>
            </a:extLst>
          </p:cNvPr>
          <p:cNvSpPr txBox="1"/>
          <p:nvPr/>
        </p:nvSpPr>
        <p:spPr>
          <a:xfrm>
            <a:off x="1020932" y="1242874"/>
            <a:ext cx="79100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</a:rPr>
              <a:t>1948</a:t>
            </a:r>
            <a:r>
              <a:rPr kumimoji="1" lang="ja-JP" altLang="en-US" sz="2400" dirty="0">
                <a:solidFill>
                  <a:srgbClr val="002060"/>
                </a:solidFill>
              </a:rPr>
              <a:t>年</a:t>
            </a:r>
            <a:r>
              <a:rPr kumimoji="1" lang="en-US" altLang="ja-JP" sz="2400" dirty="0">
                <a:solidFill>
                  <a:srgbClr val="002060"/>
                </a:solidFill>
              </a:rPr>
              <a:t>2</a:t>
            </a:r>
            <a:r>
              <a:rPr kumimoji="1" lang="ja-JP" altLang="en-US" sz="2400" dirty="0">
                <a:solidFill>
                  <a:srgbClr val="002060"/>
                </a:solidFill>
              </a:rPr>
              <a:t>月、東京・浅草生まれ。</a:t>
            </a:r>
            <a:r>
              <a:rPr kumimoji="1" lang="en-US" altLang="ja-JP" sz="2400" dirty="0">
                <a:solidFill>
                  <a:srgbClr val="002060"/>
                </a:solidFill>
              </a:rPr>
              <a:t>1970</a:t>
            </a:r>
            <a:r>
              <a:rPr kumimoji="1" lang="ja-JP" altLang="en-US" sz="2400" dirty="0">
                <a:solidFill>
                  <a:srgbClr val="002060"/>
                </a:solidFill>
              </a:rPr>
              <a:t>年代初頭から労働旬報社編集部（</a:t>
            </a:r>
            <a:r>
              <a:rPr kumimoji="1" lang="en-US" altLang="ja-JP" sz="2400" dirty="0">
                <a:solidFill>
                  <a:srgbClr val="002060"/>
                </a:solidFill>
              </a:rPr>
              <a:t>『</a:t>
            </a:r>
            <a:r>
              <a:rPr kumimoji="1" lang="ja-JP" altLang="en-US" sz="2400" dirty="0">
                <a:solidFill>
                  <a:srgbClr val="002060"/>
                </a:solidFill>
              </a:rPr>
              <a:t>なにをみつめて翔ぶのか</a:t>
            </a:r>
            <a:r>
              <a:rPr kumimoji="1" lang="en-US" altLang="ja-JP" sz="2400" dirty="0">
                <a:solidFill>
                  <a:srgbClr val="002060"/>
                </a:solidFill>
              </a:rPr>
              <a:t>』</a:t>
            </a:r>
            <a:r>
              <a:rPr kumimoji="1" lang="ja-JP" altLang="en-US" sz="2400" dirty="0">
                <a:solidFill>
                  <a:srgbClr val="002060"/>
                </a:solidFill>
              </a:rPr>
              <a:t>など）、</a:t>
            </a:r>
            <a:endParaRPr kumimoji="1" lang="en-US" altLang="ja-JP" sz="2400" dirty="0">
              <a:solidFill>
                <a:srgbClr val="002060"/>
              </a:solidFill>
            </a:endParaRPr>
          </a:p>
          <a:p>
            <a:endParaRPr kumimoji="1" lang="en-US" altLang="ja-JP" sz="2400" dirty="0">
              <a:solidFill>
                <a:srgbClr val="002060"/>
              </a:solidFill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その後シーアンドシー出版設立。この間、単行本</a:t>
            </a:r>
            <a:r>
              <a:rPr kumimoji="1" lang="en-US" altLang="ja-JP" sz="2400" dirty="0">
                <a:solidFill>
                  <a:srgbClr val="002060"/>
                </a:solidFill>
              </a:rPr>
              <a:t>100</a:t>
            </a:r>
            <a:r>
              <a:rPr kumimoji="1" lang="ja-JP" altLang="en-US" sz="2400" dirty="0">
                <a:solidFill>
                  <a:srgbClr val="002060"/>
                </a:solidFill>
              </a:rPr>
              <a:t>点</a:t>
            </a:r>
            <a:r>
              <a:rPr kumimoji="1" lang="ja-JP" altLang="en-US" sz="2400">
                <a:solidFill>
                  <a:srgbClr val="002060"/>
                </a:solidFill>
              </a:rPr>
              <a:t>以上、市民生協の生活</a:t>
            </a:r>
            <a:r>
              <a:rPr kumimoji="1" lang="ja-JP" altLang="en-US" sz="2400" dirty="0">
                <a:solidFill>
                  <a:srgbClr val="002060"/>
                </a:solidFill>
              </a:rPr>
              <a:t>文化</a:t>
            </a:r>
            <a:r>
              <a:rPr kumimoji="1" lang="ja-JP" altLang="en-US" sz="2400">
                <a:solidFill>
                  <a:srgbClr val="002060"/>
                </a:solidFill>
              </a:rPr>
              <a:t>情報誌、日本生協連医療部会の医療</a:t>
            </a:r>
            <a:r>
              <a:rPr kumimoji="1" lang="ja-JP" altLang="en-US" sz="2400" dirty="0">
                <a:solidFill>
                  <a:srgbClr val="002060"/>
                </a:solidFill>
              </a:rPr>
              <a:t>・健康</a:t>
            </a:r>
            <a:r>
              <a:rPr kumimoji="1" lang="ja-JP" altLang="en-US" sz="2400">
                <a:solidFill>
                  <a:srgbClr val="002060"/>
                </a:solidFill>
              </a:rPr>
              <a:t>雑誌、医療生協さいたまの医療</a:t>
            </a:r>
            <a:r>
              <a:rPr kumimoji="1" lang="ja-JP" altLang="en-US" sz="2400" dirty="0">
                <a:solidFill>
                  <a:srgbClr val="002060"/>
                </a:solidFill>
              </a:rPr>
              <a:t>・健康新聞、労働者協同組合雑誌など、チームを組んで仕事。現在インターネット事業団主宰。</a:t>
            </a:r>
          </a:p>
          <a:p>
            <a:endParaRPr kumimoji="1" lang="ja-JP" altLang="en-US" sz="2400" dirty="0">
              <a:solidFill>
                <a:srgbClr val="002060"/>
              </a:solidFill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現代労働組合研究会のサイト、「業種別職種別ユニオン運動」研究会の運営委員・ＨＰを制作。「沖電気争議の記録のページ」編集。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73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3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C1A047-35C8-417C-98FA-912C6372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6" y="1074224"/>
            <a:ext cx="4643021" cy="57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4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F405CF-0B55-4085-A24A-928CF69E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68" y="1435395"/>
            <a:ext cx="5917522" cy="51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5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F50ABF-84E9-4982-9401-73D3A598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1435394"/>
            <a:ext cx="5386120" cy="55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6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B084C69-2063-40B4-A8CD-C3A68448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06" y="1139966"/>
            <a:ext cx="3774195" cy="55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7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8E2962-4715-49DB-9517-7F029D52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74" y="1181100"/>
            <a:ext cx="381762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8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46F585-6EF5-4208-910D-E705EDAD6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58" y="1435394"/>
            <a:ext cx="4906725" cy="52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9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C195ECD-362C-46AB-B886-8B3AD9E5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52" y="1074224"/>
            <a:ext cx="4647423" cy="55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10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03D08-5516-4073-8779-3BE23339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27" y="1435395"/>
            <a:ext cx="3573780" cy="5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11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1B6A78-E328-4739-99F6-AD8142F5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92" y="1111899"/>
            <a:ext cx="369570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12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F7F5D7-1B46-4A46-9C12-F55CC5E4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302399"/>
            <a:ext cx="3901440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1269507" y="355108"/>
            <a:ext cx="63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twitter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の</a:t>
            </a:r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TOP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画面（ＰＣの場合）</a:t>
            </a:r>
            <a:endParaRPr kumimoji="1" lang="ja-JP" altLang="en-US" sz="2800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312E6C-EE59-4087-B265-7C9E447C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8" y="1087219"/>
            <a:ext cx="893064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79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2B524A-6115-4C88-B722-C144CC78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4" y="1435395"/>
            <a:ext cx="10994065" cy="5273749"/>
          </a:xfrm>
        </p:spPr>
        <p:txBody>
          <a:bodyPr>
            <a:normAutofit/>
          </a:bodyPr>
          <a:lstStyle/>
          <a:p>
            <a:endParaRPr lang="en-US" altLang="ja-JP" sz="32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90800B-0EF7-4850-9FF6-35613F434938}"/>
              </a:ext>
            </a:extLst>
          </p:cNvPr>
          <p:cNvSpPr txBox="1"/>
          <p:nvPr/>
        </p:nvSpPr>
        <p:spPr>
          <a:xfrm>
            <a:off x="994298" y="612559"/>
            <a:ext cx="830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Facebook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13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C01E86-BEFB-472F-B7BF-CBF9F986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045" y="1260444"/>
            <a:ext cx="3703320" cy="54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1269507" y="355108"/>
            <a:ext cx="630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twitter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の</a:t>
            </a:r>
            <a:r>
              <a:rPr lang="en-US" altLang="ja-JP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TOP</a:t>
            </a:r>
            <a:r>
              <a:rPr lang="ja-JP" altLang="en-US" sz="28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画面（スマホの場合）</a:t>
            </a:r>
            <a:endParaRPr kumimoji="1" lang="ja-JP" altLang="en-US" sz="2800" dirty="0">
              <a:solidFill>
                <a:srgbClr val="FF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354997-12A0-4F84-9F85-C73C9B00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42" y="797675"/>
            <a:ext cx="3787703" cy="60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1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5FD333-02DE-457B-B648-437260B9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1314116"/>
            <a:ext cx="7528264" cy="43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2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3363BF-C8D0-4786-A85B-F31CA325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04" y="1455964"/>
            <a:ext cx="8802863" cy="32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3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0F5BCF-9D94-488E-B329-97B5695B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45" y="1305017"/>
            <a:ext cx="6880279" cy="37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4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C7173-D472-435D-A9EE-CAAC326F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8" y="1423276"/>
            <a:ext cx="6906827" cy="37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1562A-1926-4119-B04C-11B46BEEF767}"/>
              </a:ext>
            </a:extLst>
          </p:cNvPr>
          <p:cNvSpPr txBox="1"/>
          <p:nvPr/>
        </p:nvSpPr>
        <p:spPr>
          <a:xfrm>
            <a:off x="994299" y="612559"/>
            <a:ext cx="5956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twitter</a:t>
            </a:r>
            <a:r>
              <a:rPr lang="ja-JP" altLang="en-US" sz="2400" b="1" dirty="0">
                <a:solidFill>
                  <a:srgbClr val="00B050"/>
                </a:solidFill>
              </a:rPr>
              <a:t>の実例での発信　</a:t>
            </a:r>
            <a:r>
              <a:rPr lang="en-US" altLang="ja-JP" sz="2400" b="1" dirty="0">
                <a:solidFill>
                  <a:srgbClr val="00B050"/>
                </a:solidFill>
              </a:rPr>
              <a:t>5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6D9C8B-349C-4E77-B7AF-4DE7692B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6" y="1443989"/>
            <a:ext cx="7377344" cy="43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825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381</Words>
  <Application>Microsoft Office PowerPoint</Application>
  <PresentationFormat>ワイド画面</PresentationFormat>
  <Paragraphs>39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Adobe Garamond Pro Bold</vt:lpstr>
      <vt:lpstr>Arial</vt:lpstr>
      <vt:lpstr>Trebuchet MS</vt:lpstr>
      <vt:lpstr>Wingdings 3</vt:lpstr>
      <vt:lpstr>ファセット</vt:lpstr>
      <vt:lpstr>ＳＮＳでどのようなものが発信されているか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出版産業における個人加盟ユニオンの現状と支援体制</dc:title>
  <dc:creator>住田治人</dc:creator>
  <cp:lastModifiedBy>信吾 飯島</cp:lastModifiedBy>
  <cp:revision>30</cp:revision>
  <cp:lastPrinted>2017-11-02T03:44:17Z</cp:lastPrinted>
  <dcterms:created xsi:type="dcterms:W3CDTF">2017-11-01T07:06:10Z</dcterms:created>
  <dcterms:modified xsi:type="dcterms:W3CDTF">2019-11-22T08:15:52Z</dcterms:modified>
</cp:coreProperties>
</file>